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6"/>
  </p:notesMasterIdLst>
  <p:handoutMasterIdLst>
    <p:handoutMasterId r:id="rId27"/>
  </p:handoutMasterIdLst>
  <p:sldIdLst>
    <p:sldId id="256" r:id="rId2"/>
    <p:sldId id="2462" r:id="rId3"/>
    <p:sldId id="2451" r:id="rId4"/>
    <p:sldId id="2452" r:id="rId5"/>
    <p:sldId id="2440" r:id="rId6"/>
    <p:sldId id="2465" r:id="rId7"/>
    <p:sldId id="2466" r:id="rId8"/>
    <p:sldId id="2442" r:id="rId9"/>
    <p:sldId id="2443" r:id="rId10"/>
    <p:sldId id="2467" r:id="rId11"/>
    <p:sldId id="2445" r:id="rId12"/>
    <p:sldId id="2461" r:id="rId13"/>
    <p:sldId id="2446" r:id="rId14"/>
    <p:sldId id="370" r:id="rId15"/>
    <p:sldId id="2463" r:id="rId16"/>
    <p:sldId id="2453" r:id="rId17"/>
    <p:sldId id="2468" r:id="rId18"/>
    <p:sldId id="2456" r:id="rId19"/>
    <p:sldId id="2458" r:id="rId20"/>
    <p:sldId id="2459" r:id="rId21"/>
    <p:sldId id="2460" r:id="rId22"/>
    <p:sldId id="2464" r:id="rId23"/>
    <p:sldId id="262" r:id="rId24"/>
    <p:sldId id="243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2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1" autoAdjust="0"/>
    <p:restoredTop sz="94660"/>
  </p:normalViewPr>
  <p:slideViewPr>
    <p:cSldViewPr snapToGrid="0" showGuides="1">
      <p:cViewPr varScale="1">
        <p:scale>
          <a:sx n="69" d="100"/>
          <a:sy n="69" d="100"/>
        </p:scale>
        <p:origin x="654" y="66"/>
      </p:cViewPr>
      <p:guideLst>
        <p:guide orient="horz" pos="2160"/>
        <p:guide pos="3264"/>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1/10/2019</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2202035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1913682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Tree>
    <p:extLst>
      <p:ext uri="{BB962C8B-B14F-4D97-AF65-F5344CB8AC3E}">
        <p14:creationId xmlns:p14="http://schemas.microsoft.com/office/powerpoint/2010/main" val="1227109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282769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16</a:t>
            </a:fld>
            <a:endParaRPr lang="en-US" dirty="0"/>
          </a:p>
        </p:txBody>
      </p:sp>
    </p:spTree>
    <p:extLst>
      <p:ext uri="{BB962C8B-B14F-4D97-AF65-F5344CB8AC3E}">
        <p14:creationId xmlns:p14="http://schemas.microsoft.com/office/powerpoint/2010/main" val="103106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17</a:t>
            </a:fld>
            <a:endParaRPr lang="en-US" dirty="0"/>
          </a:p>
        </p:txBody>
      </p:sp>
    </p:spTree>
    <p:extLst>
      <p:ext uri="{BB962C8B-B14F-4D97-AF65-F5344CB8AC3E}">
        <p14:creationId xmlns:p14="http://schemas.microsoft.com/office/powerpoint/2010/main" val="363357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18</a:t>
            </a:fld>
            <a:endParaRPr lang="en-US" dirty="0"/>
          </a:p>
        </p:txBody>
      </p:sp>
    </p:spTree>
    <p:extLst>
      <p:ext uri="{BB962C8B-B14F-4D97-AF65-F5344CB8AC3E}">
        <p14:creationId xmlns:p14="http://schemas.microsoft.com/office/powerpoint/2010/main" val="1092608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19</a:t>
            </a:fld>
            <a:endParaRPr lang="en-US" dirty="0"/>
          </a:p>
        </p:txBody>
      </p:sp>
    </p:spTree>
    <p:extLst>
      <p:ext uri="{BB962C8B-B14F-4D97-AF65-F5344CB8AC3E}">
        <p14:creationId xmlns:p14="http://schemas.microsoft.com/office/powerpoint/2010/main" val="33677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20</a:t>
            </a:fld>
            <a:endParaRPr lang="en-US" dirty="0"/>
          </a:p>
        </p:txBody>
      </p:sp>
    </p:spTree>
    <p:extLst>
      <p:ext uri="{BB962C8B-B14F-4D97-AF65-F5344CB8AC3E}">
        <p14:creationId xmlns:p14="http://schemas.microsoft.com/office/powerpoint/2010/main" val="145437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21</a:t>
            </a:fld>
            <a:endParaRPr lang="en-US" dirty="0"/>
          </a:p>
        </p:txBody>
      </p:sp>
    </p:spTree>
    <p:extLst>
      <p:ext uri="{BB962C8B-B14F-4D97-AF65-F5344CB8AC3E}">
        <p14:creationId xmlns:p14="http://schemas.microsoft.com/office/powerpoint/2010/main" val="218826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100206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22</a:t>
            </a:fld>
            <a:endParaRPr lang="en-US" dirty="0"/>
          </a:p>
        </p:txBody>
      </p:sp>
    </p:spTree>
    <p:extLst>
      <p:ext uri="{BB962C8B-B14F-4D97-AF65-F5344CB8AC3E}">
        <p14:creationId xmlns:p14="http://schemas.microsoft.com/office/powerpoint/2010/main" val="31751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91201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286537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2212411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2817388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214228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25879625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1/10/2019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hape 61">
            <a:extLst>
              <a:ext uri="{FF2B5EF4-FFF2-40B4-BE49-F238E27FC236}">
                <a16:creationId xmlns:a16="http://schemas.microsoft.com/office/drawing/2014/main" id="{9CEE0270-FBF5-483C-8CD5-B48989D0FC9A}"/>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3106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uble tex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1"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5032140" cy="1600200"/>
          </a:xfrm>
          <a:prstGeom prst="rect">
            <a:avLst/>
          </a:prstGeom>
        </p:spPr>
        <p:txBody>
          <a:bodyPr lIns="0" rIns="0" anchor="b">
            <a:normAutofit/>
          </a:bodyPr>
          <a:lstStyle>
            <a:lvl1pPr>
              <a:defRPr sz="3600" b="1" cap="all" baseline="0">
                <a:latin typeface="+mn-lt"/>
              </a:defRPr>
            </a:lvl1pPr>
          </a:lstStyle>
          <a:p>
            <a:r>
              <a:rPr lang="en-US" dirty="0"/>
              <a:t>Click to edit Master title style</a:t>
            </a:r>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503214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5032140"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6578930" y="457200"/>
            <a:ext cx="4968649"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7464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
        <p:nvSpPr>
          <p:cNvPr id="8" name="Shape 61">
            <a:extLst>
              <a:ext uri="{FF2B5EF4-FFF2-40B4-BE49-F238E27FC236}">
                <a16:creationId xmlns:a16="http://schemas.microsoft.com/office/drawing/2014/main" id="{3C09BBBC-27A0-40CA-84E0-5F8123E113B9}"/>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8376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
        <p:nvSpPr>
          <p:cNvPr id="9" name="Shape 61">
            <a:extLst>
              <a:ext uri="{FF2B5EF4-FFF2-40B4-BE49-F238E27FC236}">
                <a16:creationId xmlns:a16="http://schemas.microsoft.com/office/drawing/2014/main" id="{217A265D-4D9C-4305-8BDC-87B2CF73440B}"/>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9" name="Shape 61">
            <a:extLst>
              <a:ext uri="{FF2B5EF4-FFF2-40B4-BE49-F238E27FC236}">
                <a16:creationId xmlns:a16="http://schemas.microsoft.com/office/drawing/2014/main" id="{BACC3B3B-30BA-4677-AD32-0BCFC04F7CB6}"/>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1/10/2019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4" name="Shape 61">
            <a:extLst>
              <a:ext uri="{FF2B5EF4-FFF2-40B4-BE49-F238E27FC236}">
                <a16:creationId xmlns:a16="http://schemas.microsoft.com/office/drawing/2014/main" id="{7F3DF222-19E2-41BB-AEF5-AF3D81F0E7DD}"/>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0737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10068978" y="6375226"/>
            <a:ext cx="1198405"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A-Network</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2" r:id="rId7"/>
    <p:sldLayoutId id="2147483673" r:id="rId8"/>
    <p:sldLayoutId id="2147483653" r:id="rId9"/>
    <p:sldLayoutId id="2147483671" r:id="rId10"/>
    <p:sldLayoutId id="2147483674" r:id="rId11"/>
    <p:sldLayoutId id="2147483654" r:id="rId12"/>
    <p:sldLayoutId id="2147483655" r:id="rId13"/>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p:txBody>
          <a:bodyPr/>
          <a:lstStyle/>
          <a:p>
            <a:r>
              <a:rPr lang="en-US" dirty="0"/>
              <a:t>A-Network</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p:txBody>
          <a:bodyPr/>
          <a:lstStyle/>
          <a:p>
            <a:r>
              <a:rPr lang="en-US" dirty="0"/>
              <a:t>By </a:t>
            </a:r>
            <a:r>
              <a:rPr lang="en-US" dirty="0" err="1"/>
              <a:t>UCSM_The_Owls</a:t>
            </a:r>
            <a:endParaRPr lang="en-US" dirty="0"/>
          </a:p>
        </p:txBody>
      </p:sp>
      <p:pic>
        <p:nvPicPr>
          <p:cNvPr id="7" name="Picture Placeholder 6">
            <a:extLst>
              <a:ext uri="{FF2B5EF4-FFF2-40B4-BE49-F238E27FC236}">
                <a16:creationId xmlns:a16="http://schemas.microsoft.com/office/drawing/2014/main" id="{CC213C70-7CBC-4644-8002-B2AC0D2A0633}"/>
              </a:ext>
            </a:extLst>
          </p:cNvPr>
          <p:cNvPicPr>
            <a:picLocks noGrp="1" noChangeAspect="1"/>
          </p:cNvPicPr>
          <p:nvPr>
            <p:ph type="pic" sz="quarter" idx="13"/>
          </p:nvPr>
        </p:nvPicPr>
        <p:blipFill>
          <a:blip r:embed="rId2"/>
          <a:srcRect l="30873" r="30873"/>
          <a:stretch>
            <a:fillRect/>
          </a:stretch>
        </p:blipFill>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Learning Groups</a:t>
            </a:r>
            <a:br>
              <a:rPr lang="en-US" dirty="0"/>
            </a:br>
            <a:r>
              <a:rPr lang="en-US" sz="3200" dirty="0"/>
              <a:t>(Discussion room)</a:t>
            </a:r>
            <a:endParaRPr lang="en-US" dirty="0"/>
          </a:p>
        </p:txBody>
      </p:sp>
      <p:sp>
        <p:nvSpPr>
          <p:cNvPr id="8" name="Text Placeholder 7"/>
          <p:cNvSpPr>
            <a:spLocks noGrp="1"/>
          </p:cNvSpPr>
          <p:nvPr>
            <p:ph type="body" sz="half" idx="2"/>
          </p:nvPr>
        </p:nvSpPr>
        <p:spPr/>
        <p:txBody>
          <a:bodyPr>
            <a:normAutofit/>
          </a:bodyPr>
          <a:lstStyle/>
          <a:p>
            <a:pPr>
              <a:lnSpc>
                <a:spcPct val="150000"/>
              </a:lnSpc>
            </a:pPr>
            <a:r>
              <a:rPr lang="en-US" sz="2000" dirty="0"/>
              <a:t>Discussion room is for the group members to become more familiar with each other. It may be about serious matter or just chit-chat.</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10</a:t>
            </a:fld>
            <a:endParaRPr lang="en-US" dirty="0"/>
          </a:p>
        </p:txBody>
      </p:sp>
      <p:pic>
        <p:nvPicPr>
          <p:cNvPr id="3" name="Picture 2">
            <a:extLst>
              <a:ext uri="{FF2B5EF4-FFF2-40B4-BE49-F238E27FC236}">
                <a16:creationId xmlns:a16="http://schemas.microsoft.com/office/drawing/2014/main" id="{713E2260-87BD-4427-9A2C-00F37F070CA2}"/>
              </a:ext>
            </a:extLst>
          </p:cNvPr>
          <p:cNvPicPr>
            <a:picLocks noChangeAspect="1"/>
          </p:cNvPicPr>
          <p:nvPr/>
        </p:nvPicPr>
        <p:blipFill rotWithShape="1">
          <a:blip r:embed="rId3"/>
          <a:srcRect l="25150" t="22411" r="17386" b="8868"/>
          <a:stretch/>
        </p:blipFill>
        <p:spPr>
          <a:xfrm>
            <a:off x="665018" y="1828367"/>
            <a:ext cx="6041542" cy="4710545"/>
          </a:xfrm>
          <a:prstGeom prst="rect">
            <a:avLst/>
          </a:prstGeom>
        </p:spPr>
      </p:pic>
    </p:spTree>
    <p:extLst>
      <p:ext uri="{BB962C8B-B14F-4D97-AF65-F5344CB8AC3E}">
        <p14:creationId xmlns:p14="http://schemas.microsoft.com/office/powerpoint/2010/main" val="316665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Autofit/>
          </a:bodyPr>
          <a:lstStyle/>
          <a:p>
            <a:r>
              <a:rPr lang="en-US" dirty="0"/>
              <a:t>Learning Groups</a:t>
            </a:r>
            <a:br>
              <a:rPr lang="en-US" dirty="0"/>
            </a:br>
            <a:r>
              <a:rPr lang="en-US" sz="3200" dirty="0"/>
              <a:t>(</a:t>
            </a:r>
            <a:r>
              <a:rPr lang="en-US" sz="3200" b="0" dirty="0"/>
              <a:t>Ask for help!)</a:t>
            </a:r>
            <a:endParaRPr lang="en-US" b="0" dirty="0"/>
          </a:p>
        </p:txBody>
      </p:sp>
      <p:sp>
        <p:nvSpPr>
          <p:cNvPr id="8" name="Text Placeholder 7"/>
          <p:cNvSpPr>
            <a:spLocks noGrp="1"/>
          </p:cNvSpPr>
          <p:nvPr>
            <p:ph type="body" sz="half" idx="2"/>
          </p:nvPr>
        </p:nvSpPr>
        <p:spPr>
          <a:xfrm>
            <a:off x="608639" y="2406770"/>
            <a:ext cx="3932237" cy="3660626"/>
          </a:xfrm>
        </p:spPr>
        <p:txBody>
          <a:bodyPr>
            <a:normAutofit/>
          </a:bodyPr>
          <a:lstStyle/>
          <a:p>
            <a:pPr>
              <a:lnSpc>
                <a:spcPct val="150000"/>
              </a:lnSpc>
            </a:pPr>
            <a:r>
              <a:rPr lang="en-US" sz="2000" dirty="0"/>
              <a:t>This section, unlike discussion room, is designed only for serious matter. When a member is in trouble, other members will figure a way to help him with different ideas.</a:t>
            </a:r>
          </a:p>
          <a:p>
            <a:pPr>
              <a:lnSpc>
                <a:spcPct val="150000"/>
              </a:lnSpc>
            </a:pPr>
            <a:r>
              <a:rPr lang="en-US" sz="2000" dirty="0"/>
              <a:t>(Members should not ask non-sense questions in this section.)</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11</a:t>
            </a:fld>
            <a:endParaRPr lang="en-US" dirty="0"/>
          </a:p>
        </p:txBody>
      </p:sp>
      <p:pic>
        <p:nvPicPr>
          <p:cNvPr id="3" name="Picture 2">
            <a:extLst>
              <a:ext uri="{FF2B5EF4-FFF2-40B4-BE49-F238E27FC236}">
                <a16:creationId xmlns:a16="http://schemas.microsoft.com/office/drawing/2014/main" id="{7BF079A1-CEE2-445E-8C56-48D9C343F60F}"/>
              </a:ext>
            </a:extLst>
          </p:cNvPr>
          <p:cNvPicPr>
            <a:picLocks noChangeAspect="1"/>
          </p:cNvPicPr>
          <p:nvPr/>
        </p:nvPicPr>
        <p:blipFill rotWithShape="1">
          <a:blip r:embed="rId3"/>
          <a:srcRect l="7386" t="50171" b="-249"/>
          <a:stretch/>
        </p:blipFill>
        <p:spPr>
          <a:xfrm>
            <a:off x="6096000" y="3089564"/>
            <a:ext cx="5555673" cy="3294495"/>
          </a:xfrm>
          <a:prstGeom prst="rect">
            <a:avLst/>
          </a:prstGeom>
        </p:spPr>
      </p:pic>
      <p:pic>
        <p:nvPicPr>
          <p:cNvPr id="6" name="Picture 5">
            <a:extLst>
              <a:ext uri="{FF2B5EF4-FFF2-40B4-BE49-F238E27FC236}">
                <a16:creationId xmlns:a16="http://schemas.microsoft.com/office/drawing/2014/main" id="{0856DA74-3EBB-45C5-B8AA-2783C6AAF8DC}"/>
              </a:ext>
            </a:extLst>
          </p:cNvPr>
          <p:cNvPicPr>
            <a:picLocks noChangeAspect="1"/>
          </p:cNvPicPr>
          <p:nvPr/>
        </p:nvPicPr>
        <p:blipFill>
          <a:blip r:embed="rId4"/>
          <a:stretch>
            <a:fillRect/>
          </a:stretch>
        </p:blipFill>
        <p:spPr>
          <a:xfrm>
            <a:off x="6095999" y="261362"/>
            <a:ext cx="5555673" cy="2717366"/>
          </a:xfrm>
          <a:prstGeom prst="rect">
            <a:avLst/>
          </a:prstGeom>
        </p:spPr>
      </p:pic>
    </p:spTree>
    <p:extLst>
      <p:ext uri="{BB962C8B-B14F-4D97-AF65-F5344CB8AC3E}">
        <p14:creationId xmlns:p14="http://schemas.microsoft.com/office/powerpoint/2010/main" val="1939559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29491"/>
            <a:ext cx="3932237" cy="1600200"/>
          </a:xfrm>
        </p:spPr>
        <p:txBody>
          <a:bodyPr/>
          <a:lstStyle/>
          <a:p>
            <a:r>
              <a:rPr lang="en-US" dirty="0"/>
              <a:t> group Admin</a:t>
            </a:r>
          </a:p>
        </p:txBody>
      </p:sp>
      <p:sp>
        <p:nvSpPr>
          <p:cNvPr id="8" name="Text Placeholder 7"/>
          <p:cNvSpPr>
            <a:spLocks noGrp="1"/>
          </p:cNvSpPr>
          <p:nvPr>
            <p:ph type="body" sz="half" idx="2"/>
          </p:nvPr>
        </p:nvSpPr>
        <p:spPr>
          <a:xfrm>
            <a:off x="7639722" y="2362707"/>
            <a:ext cx="3932237" cy="3660626"/>
          </a:xfrm>
        </p:spPr>
        <p:txBody>
          <a:bodyPr>
            <a:normAutofit/>
          </a:bodyPr>
          <a:lstStyle/>
          <a:p>
            <a:pPr>
              <a:lnSpc>
                <a:spcPct val="120000"/>
              </a:lnSpc>
            </a:pPr>
            <a:r>
              <a:rPr lang="en-US" sz="2000" dirty="0"/>
              <a:t>There shall be at least an administrator for each group which is responsible for banning inappropriate resources, questions and answers. A group administrator shall be the first student who create the group and have authorize to add more administrators. </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12</a:t>
            </a:fld>
            <a:endParaRPr lang="en-US" dirty="0"/>
          </a:p>
        </p:txBody>
      </p:sp>
      <p:pic>
        <p:nvPicPr>
          <p:cNvPr id="15" name="Picture 14">
            <a:extLst>
              <a:ext uri="{FF2B5EF4-FFF2-40B4-BE49-F238E27FC236}">
                <a16:creationId xmlns:a16="http://schemas.microsoft.com/office/drawing/2014/main" id="{689AABE1-F82B-4546-9BBD-FF4F21E393C2}"/>
              </a:ext>
            </a:extLst>
          </p:cNvPr>
          <p:cNvPicPr>
            <a:picLocks noChangeAspect="1"/>
          </p:cNvPicPr>
          <p:nvPr/>
        </p:nvPicPr>
        <p:blipFill>
          <a:blip r:embed="rId3"/>
          <a:stretch>
            <a:fillRect/>
          </a:stretch>
        </p:blipFill>
        <p:spPr>
          <a:xfrm>
            <a:off x="620041" y="1916106"/>
            <a:ext cx="6387905" cy="3464191"/>
          </a:xfrm>
          <a:prstGeom prst="rect">
            <a:avLst/>
          </a:prstGeom>
        </p:spPr>
      </p:pic>
    </p:spTree>
    <p:extLst>
      <p:ext uri="{BB962C8B-B14F-4D97-AF65-F5344CB8AC3E}">
        <p14:creationId xmlns:p14="http://schemas.microsoft.com/office/powerpoint/2010/main" val="3623102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Magazine</a:t>
            </a:r>
          </a:p>
        </p:txBody>
      </p:sp>
      <p:sp>
        <p:nvSpPr>
          <p:cNvPr id="8" name="Text Placeholder 7"/>
          <p:cNvSpPr>
            <a:spLocks noGrp="1"/>
          </p:cNvSpPr>
          <p:nvPr>
            <p:ph type="body" sz="half" idx="2"/>
          </p:nvPr>
        </p:nvSpPr>
        <p:spPr/>
        <p:txBody>
          <a:bodyPr>
            <a:normAutofit/>
          </a:bodyPr>
          <a:lstStyle/>
          <a:p>
            <a:pPr>
              <a:lnSpc>
                <a:spcPct val="150000"/>
              </a:lnSpc>
            </a:pPr>
            <a:r>
              <a:rPr lang="en-US" sz="2000" dirty="0"/>
              <a:t>It is a digital online magazine where students can apply their creativity ideas or share their knowledge, experience and feelings.</a:t>
            </a:r>
          </a:p>
          <a:p>
            <a:pPr>
              <a:lnSpc>
                <a:spcPct val="150000"/>
              </a:lnSpc>
            </a:pPr>
            <a:r>
              <a:rPr lang="en-US" sz="2000" dirty="0"/>
              <a:t>(The articles will refresh on a specific day every week. )</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13</a:t>
            </a:fld>
            <a:endParaRPr lang="en-US" dirty="0"/>
          </a:p>
        </p:txBody>
      </p:sp>
      <p:pic>
        <p:nvPicPr>
          <p:cNvPr id="3" name="Picture 2">
            <a:extLst>
              <a:ext uri="{FF2B5EF4-FFF2-40B4-BE49-F238E27FC236}">
                <a16:creationId xmlns:a16="http://schemas.microsoft.com/office/drawing/2014/main" id="{6BD3C8FF-AE7B-449F-91AA-428F3D8FC11B}"/>
              </a:ext>
            </a:extLst>
          </p:cNvPr>
          <p:cNvPicPr>
            <a:picLocks noChangeAspect="1"/>
          </p:cNvPicPr>
          <p:nvPr/>
        </p:nvPicPr>
        <p:blipFill rotWithShape="1">
          <a:blip r:embed="rId3"/>
          <a:srcRect l="7198" t="29968" r="-40959" b="-27658"/>
          <a:stretch/>
        </p:blipFill>
        <p:spPr>
          <a:xfrm>
            <a:off x="477166" y="2057400"/>
            <a:ext cx="9487758" cy="4481512"/>
          </a:xfrm>
          <a:prstGeom prst="rect">
            <a:avLst/>
          </a:prstGeom>
        </p:spPr>
      </p:pic>
    </p:spTree>
    <p:extLst>
      <p:ext uri="{BB962C8B-B14F-4D97-AF65-F5344CB8AC3E}">
        <p14:creationId xmlns:p14="http://schemas.microsoft.com/office/powerpoint/2010/main" val="19914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3FFE4A-916B-4B68-9003-C05CCC8CB2BC}"/>
              </a:ext>
            </a:extLst>
          </p:cNvPr>
          <p:cNvPicPr>
            <a:picLocks noGrp="1" noChangeAspect="1"/>
          </p:cNvPicPr>
          <p:nvPr>
            <p:ph type="pic" sz="quarter" idx="13"/>
          </p:nvPr>
        </p:nvPicPr>
        <p:blipFill>
          <a:blip r:embed="rId3"/>
          <a:srcRect t="221" b="221"/>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3">
              <a:lumMod val="7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6373091" y="2647012"/>
            <a:ext cx="5295169" cy="1872028"/>
          </a:xfrm>
        </p:spPr>
        <p:txBody>
          <a:bodyPr/>
          <a:lstStyle/>
          <a:p>
            <a:r>
              <a:rPr lang="en-US" dirty="0"/>
              <a:t>Administration</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6483927" y="4426167"/>
            <a:ext cx="4842164" cy="1063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6373092" y="4546028"/>
            <a:ext cx="5295168" cy="1500187"/>
          </a:xfrm>
        </p:spPr>
        <p:txBody>
          <a:bodyPr>
            <a:normAutofit/>
          </a:bodyPr>
          <a:lstStyle/>
          <a:p>
            <a:pPr algn="ctr"/>
            <a:r>
              <a:rPr lang="en-US" dirty="0"/>
              <a:t>Behind the scenes</a:t>
            </a:r>
          </a:p>
        </p:txBody>
      </p: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14</a:t>
            </a:fld>
            <a:endParaRPr lang="en-US" dirty="0"/>
          </a:p>
        </p:txBody>
      </p:sp>
    </p:spTree>
    <p:extLst>
      <p:ext uri="{BB962C8B-B14F-4D97-AF65-F5344CB8AC3E}">
        <p14:creationId xmlns:p14="http://schemas.microsoft.com/office/powerpoint/2010/main" val="697528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608639" y="2406770"/>
            <a:ext cx="3932237" cy="3660626"/>
          </a:xfrm>
        </p:spPr>
        <p:txBody>
          <a:bodyPr>
            <a:normAutofit lnSpcReduction="10000"/>
          </a:bodyPr>
          <a:lstStyle/>
          <a:p>
            <a:pPr marL="285750" indent="-285750">
              <a:lnSpc>
                <a:spcPct val="120000"/>
              </a:lnSpc>
              <a:buFont typeface="Arial" panose="020B0604020202020204" pitchFamily="34" charset="0"/>
              <a:buChar char="•"/>
            </a:pPr>
            <a:r>
              <a:rPr lang="en-US" sz="2000" dirty="0"/>
              <a:t>We assume that an organization of  students like Student Union will have control on the web application and form the administrator team to handled the website.</a:t>
            </a:r>
          </a:p>
          <a:p>
            <a:pPr marL="285750" indent="-285750">
              <a:lnSpc>
                <a:spcPct val="120000"/>
              </a:lnSpc>
              <a:buFont typeface="Arial" panose="020B0604020202020204" pitchFamily="34" charset="0"/>
              <a:buChar char="•"/>
            </a:pPr>
            <a:r>
              <a:rPr lang="en-US" sz="2000" dirty="0"/>
              <a:t>All students of the specific university will manage to have their id and password form the organization. </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15</a:t>
            </a:fld>
            <a:endParaRPr lang="en-US" dirty="0"/>
          </a:p>
        </p:txBody>
      </p:sp>
      <p:sp>
        <p:nvSpPr>
          <p:cNvPr id="3" name="Title 2">
            <a:extLst>
              <a:ext uri="{FF2B5EF4-FFF2-40B4-BE49-F238E27FC236}">
                <a16:creationId xmlns:a16="http://schemas.microsoft.com/office/drawing/2014/main" id="{02962CFA-9F16-4D6D-932E-97089DD88235}"/>
              </a:ext>
            </a:extLst>
          </p:cNvPr>
          <p:cNvSpPr>
            <a:spLocks noGrp="1"/>
          </p:cNvSpPr>
          <p:nvPr>
            <p:ph type="title"/>
          </p:nvPr>
        </p:nvSpPr>
        <p:spPr/>
        <p:txBody>
          <a:bodyPr/>
          <a:lstStyle/>
          <a:p>
            <a:r>
              <a:rPr lang="en-US" dirty="0"/>
              <a:t>Assumption</a:t>
            </a:r>
          </a:p>
        </p:txBody>
      </p:sp>
      <p:pic>
        <p:nvPicPr>
          <p:cNvPr id="6" name="Picture Placeholder 6">
            <a:extLst>
              <a:ext uri="{FF2B5EF4-FFF2-40B4-BE49-F238E27FC236}">
                <a16:creationId xmlns:a16="http://schemas.microsoft.com/office/drawing/2014/main" id="{DFFA8A25-CF99-44D2-847F-124802C2D9EA}"/>
              </a:ext>
            </a:extLst>
          </p:cNvPr>
          <p:cNvPicPr>
            <a:picLocks noChangeAspect="1"/>
          </p:cNvPicPr>
          <p:nvPr/>
        </p:nvPicPr>
        <p:blipFill>
          <a:blip r:embed="rId3"/>
          <a:stretch>
            <a:fillRect/>
          </a:stretch>
        </p:blipFill>
        <p:spPr>
          <a:xfrm>
            <a:off x="5603869" y="980209"/>
            <a:ext cx="5979492" cy="4484619"/>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Tree>
    <p:extLst>
      <p:ext uri="{BB962C8B-B14F-4D97-AF65-F5344CB8AC3E}">
        <p14:creationId xmlns:p14="http://schemas.microsoft.com/office/powerpoint/2010/main" val="252197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Admin panel</a:t>
            </a:r>
          </a:p>
        </p:txBody>
      </p:sp>
      <p:sp>
        <p:nvSpPr>
          <p:cNvPr id="8" name="Text Placeholder 7"/>
          <p:cNvSpPr>
            <a:spLocks noGrp="1"/>
          </p:cNvSpPr>
          <p:nvPr>
            <p:ph type="body" sz="half" idx="2"/>
          </p:nvPr>
        </p:nvSpPr>
        <p:spPr>
          <a:xfrm>
            <a:off x="7651123" y="2406770"/>
            <a:ext cx="3932237" cy="3660626"/>
          </a:xfrm>
        </p:spPr>
        <p:txBody>
          <a:bodyPr>
            <a:noAutofit/>
          </a:bodyPr>
          <a:lstStyle/>
          <a:p>
            <a:pPr>
              <a:lnSpc>
                <a:spcPct val="150000"/>
              </a:lnSpc>
            </a:pPr>
            <a:r>
              <a:rPr lang="en-US" sz="2000" dirty="0"/>
              <a:t>In the admin panel, there are five sections:</a:t>
            </a:r>
          </a:p>
          <a:p>
            <a:pPr marL="457200" indent="-457200">
              <a:lnSpc>
                <a:spcPct val="150000"/>
              </a:lnSpc>
              <a:spcBef>
                <a:spcPts val="1200"/>
              </a:spcBef>
              <a:buFont typeface="+mj-lt"/>
              <a:buAutoNum type="arabicPeriod"/>
            </a:pPr>
            <a:r>
              <a:rPr lang="en-US" sz="2000" dirty="0"/>
              <a:t>Student</a:t>
            </a:r>
          </a:p>
          <a:p>
            <a:pPr marL="457200" indent="-457200">
              <a:lnSpc>
                <a:spcPct val="150000"/>
              </a:lnSpc>
              <a:spcBef>
                <a:spcPts val="1200"/>
              </a:spcBef>
              <a:buFont typeface="+mj-lt"/>
              <a:buAutoNum type="arabicPeriod"/>
            </a:pPr>
            <a:r>
              <a:rPr lang="en-US" sz="2000" dirty="0"/>
              <a:t>Magazine</a:t>
            </a:r>
          </a:p>
          <a:p>
            <a:pPr marL="457200" indent="-457200">
              <a:lnSpc>
                <a:spcPct val="150000"/>
              </a:lnSpc>
              <a:spcBef>
                <a:spcPts val="1200"/>
              </a:spcBef>
              <a:buFont typeface="+mj-lt"/>
              <a:buAutoNum type="arabicPeriod"/>
            </a:pPr>
            <a:r>
              <a:rPr lang="en-US" sz="2000" dirty="0"/>
              <a:t>Event</a:t>
            </a:r>
          </a:p>
          <a:p>
            <a:pPr marL="457200" indent="-457200">
              <a:lnSpc>
                <a:spcPct val="150000"/>
              </a:lnSpc>
              <a:spcBef>
                <a:spcPts val="1200"/>
              </a:spcBef>
              <a:buFont typeface="+mj-lt"/>
              <a:buAutoNum type="arabicPeriod"/>
            </a:pPr>
            <a:r>
              <a:rPr lang="en-US" sz="2000" dirty="0"/>
              <a:t>Group</a:t>
            </a:r>
          </a:p>
          <a:p>
            <a:pPr marL="457200" indent="-457200">
              <a:lnSpc>
                <a:spcPct val="150000"/>
              </a:lnSpc>
              <a:spcBef>
                <a:spcPts val="1200"/>
              </a:spcBef>
              <a:buFont typeface="+mj-lt"/>
              <a:buAutoNum type="arabicPeriod"/>
            </a:pPr>
            <a:r>
              <a:rPr lang="en-US" sz="2000" dirty="0"/>
              <a:t>Admin</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16</a:t>
            </a:fld>
            <a:endParaRPr lang="en-US" dirty="0"/>
          </a:p>
        </p:txBody>
      </p:sp>
      <p:pic>
        <p:nvPicPr>
          <p:cNvPr id="3" name="Picture 2">
            <a:extLst>
              <a:ext uri="{FF2B5EF4-FFF2-40B4-BE49-F238E27FC236}">
                <a16:creationId xmlns:a16="http://schemas.microsoft.com/office/drawing/2014/main" id="{22E75FDE-51FA-4F3A-BA75-F6B33FCCB287}"/>
              </a:ext>
            </a:extLst>
          </p:cNvPr>
          <p:cNvPicPr>
            <a:picLocks noChangeAspect="1"/>
          </p:cNvPicPr>
          <p:nvPr/>
        </p:nvPicPr>
        <p:blipFill rotWithShape="1">
          <a:blip r:embed="rId3"/>
          <a:srcRect l="15" t="21602" r="2650" b="-25"/>
          <a:stretch/>
        </p:blipFill>
        <p:spPr>
          <a:xfrm>
            <a:off x="608640" y="1481541"/>
            <a:ext cx="6303818" cy="4585855"/>
          </a:xfrm>
          <a:prstGeom prst="rect">
            <a:avLst/>
          </a:prstGeom>
        </p:spPr>
      </p:pic>
    </p:spTree>
    <p:extLst>
      <p:ext uri="{BB962C8B-B14F-4D97-AF65-F5344CB8AC3E}">
        <p14:creationId xmlns:p14="http://schemas.microsoft.com/office/powerpoint/2010/main" val="309599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608639" y="2406770"/>
            <a:ext cx="3932237" cy="3660626"/>
          </a:xfrm>
        </p:spPr>
        <p:txBody>
          <a:bodyPr>
            <a:normAutofit/>
          </a:bodyPr>
          <a:lstStyle/>
          <a:p>
            <a:pPr>
              <a:lnSpc>
                <a:spcPct val="150000"/>
              </a:lnSpc>
            </a:pPr>
            <a:r>
              <a:rPr lang="en-US" sz="2000" dirty="0"/>
              <a:t>In this section, admin shall manage the student members by registration and deleting students.</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17</a:t>
            </a:fld>
            <a:endParaRPr lang="en-US" dirty="0"/>
          </a:p>
        </p:txBody>
      </p:sp>
      <p:sp>
        <p:nvSpPr>
          <p:cNvPr id="3" name="Title 2">
            <a:extLst>
              <a:ext uri="{FF2B5EF4-FFF2-40B4-BE49-F238E27FC236}">
                <a16:creationId xmlns:a16="http://schemas.microsoft.com/office/drawing/2014/main" id="{02962CFA-9F16-4D6D-932E-97089DD88235}"/>
              </a:ext>
            </a:extLst>
          </p:cNvPr>
          <p:cNvSpPr>
            <a:spLocks noGrp="1"/>
          </p:cNvSpPr>
          <p:nvPr>
            <p:ph type="title"/>
          </p:nvPr>
        </p:nvSpPr>
        <p:spPr/>
        <p:txBody>
          <a:bodyPr/>
          <a:lstStyle/>
          <a:p>
            <a:r>
              <a:rPr lang="en-US" dirty="0"/>
              <a:t>student section</a:t>
            </a:r>
          </a:p>
        </p:txBody>
      </p:sp>
      <p:pic>
        <p:nvPicPr>
          <p:cNvPr id="4" name="Picture 3">
            <a:extLst>
              <a:ext uri="{FF2B5EF4-FFF2-40B4-BE49-F238E27FC236}">
                <a16:creationId xmlns:a16="http://schemas.microsoft.com/office/drawing/2014/main" id="{828E038D-D5A0-4690-9861-7DFACD123EF0}"/>
              </a:ext>
            </a:extLst>
          </p:cNvPr>
          <p:cNvPicPr>
            <a:picLocks noChangeAspect="1"/>
          </p:cNvPicPr>
          <p:nvPr/>
        </p:nvPicPr>
        <p:blipFill>
          <a:blip r:embed="rId3"/>
          <a:stretch>
            <a:fillRect/>
          </a:stretch>
        </p:blipFill>
        <p:spPr>
          <a:xfrm>
            <a:off x="5181600" y="1704110"/>
            <a:ext cx="6165273" cy="3228108"/>
          </a:xfrm>
          <a:prstGeom prst="rect">
            <a:avLst/>
          </a:prstGeom>
        </p:spPr>
      </p:pic>
    </p:spTree>
    <p:extLst>
      <p:ext uri="{BB962C8B-B14F-4D97-AF65-F5344CB8AC3E}">
        <p14:creationId xmlns:p14="http://schemas.microsoft.com/office/powerpoint/2010/main" val="193573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Magazine section </a:t>
            </a:r>
          </a:p>
        </p:txBody>
      </p:sp>
      <p:sp>
        <p:nvSpPr>
          <p:cNvPr id="8" name="Text Placeholder 7"/>
          <p:cNvSpPr>
            <a:spLocks noGrp="1"/>
          </p:cNvSpPr>
          <p:nvPr>
            <p:ph type="body" sz="half" idx="2"/>
          </p:nvPr>
        </p:nvSpPr>
        <p:spPr/>
        <p:txBody>
          <a:bodyPr>
            <a:normAutofit/>
          </a:bodyPr>
          <a:lstStyle/>
          <a:p>
            <a:pPr>
              <a:lnSpc>
                <a:spcPct val="120000"/>
              </a:lnSpc>
            </a:pPr>
            <a:r>
              <a:rPr lang="en-US" sz="2000" dirty="0"/>
              <a:t>In this section , the admin shall receive the articles from the students and  upload the magazine weekly .</a:t>
            </a:r>
          </a:p>
          <a:p>
            <a:pPr>
              <a:lnSpc>
                <a:spcPct val="120000"/>
              </a:lnSpc>
            </a:pPr>
            <a:r>
              <a:rPr lang="en-US" sz="2000" dirty="0"/>
              <a:t>(The admin shall choose three favorite  articles as  editor’s choice ones.)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18</a:t>
            </a:fld>
            <a:endParaRPr lang="en-US" dirty="0"/>
          </a:p>
        </p:txBody>
      </p:sp>
      <p:pic>
        <p:nvPicPr>
          <p:cNvPr id="12" name="Picture 11">
            <a:extLst>
              <a:ext uri="{FF2B5EF4-FFF2-40B4-BE49-F238E27FC236}">
                <a16:creationId xmlns:a16="http://schemas.microsoft.com/office/drawing/2014/main" id="{751CA95C-2B67-49C6-B03C-6B8FF8385D4D}"/>
              </a:ext>
            </a:extLst>
          </p:cNvPr>
          <p:cNvPicPr>
            <a:picLocks noChangeAspect="1"/>
          </p:cNvPicPr>
          <p:nvPr/>
        </p:nvPicPr>
        <p:blipFill>
          <a:blip r:embed="rId3"/>
          <a:stretch>
            <a:fillRect/>
          </a:stretch>
        </p:blipFill>
        <p:spPr>
          <a:xfrm>
            <a:off x="609600" y="1811482"/>
            <a:ext cx="6318633" cy="3235036"/>
          </a:xfrm>
          <a:prstGeom prst="rect">
            <a:avLst/>
          </a:prstGeom>
        </p:spPr>
      </p:pic>
    </p:spTree>
    <p:extLst>
      <p:ext uri="{BB962C8B-B14F-4D97-AF65-F5344CB8AC3E}">
        <p14:creationId xmlns:p14="http://schemas.microsoft.com/office/powerpoint/2010/main" val="379357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rmAutofit/>
          </a:bodyPr>
          <a:lstStyle/>
          <a:p>
            <a:r>
              <a:rPr lang="en-US" dirty="0"/>
              <a:t>Event section</a:t>
            </a:r>
          </a:p>
        </p:txBody>
      </p:sp>
      <p:sp>
        <p:nvSpPr>
          <p:cNvPr id="8" name="Text Placeholder 7"/>
          <p:cNvSpPr>
            <a:spLocks noGrp="1"/>
          </p:cNvSpPr>
          <p:nvPr>
            <p:ph type="body" sz="half" idx="2"/>
          </p:nvPr>
        </p:nvSpPr>
        <p:spPr>
          <a:xfrm>
            <a:off x="608639" y="2406770"/>
            <a:ext cx="3932237" cy="3660626"/>
          </a:xfrm>
        </p:spPr>
        <p:txBody>
          <a:bodyPr>
            <a:normAutofit/>
          </a:bodyPr>
          <a:lstStyle/>
          <a:p>
            <a:r>
              <a:rPr lang="en-US" sz="2000" dirty="0"/>
              <a:t>In this section, admin can</a:t>
            </a:r>
          </a:p>
          <a:p>
            <a:pPr marL="342900" indent="-342900">
              <a:buFont typeface="Arial" panose="020B0604020202020204" pitchFamily="34" charset="0"/>
              <a:buChar char="•"/>
            </a:pPr>
            <a:r>
              <a:rPr lang="en-US" sz="2000" dirty="0"/>
              <a:t>Create new event announcement</a:t>
            </a:r>
          </a:p>
          <a:p>
            <a:pPr marL="342900" indent="-342900">
              <a:buFont typeface="Arial" panose="020B0604020202020204" pitchFamily="34" charset="0"/>
              <a:buChar char="•"/>
            </a:pPr>
            <a:r>
              <a:rPr lang="en-US" sz="2000" dirty="0"/>
              <a:t>Edit the old ones</a:t>
            </a:r>
          </a:p>
          <a:p>
            <a:pPr marL="342900" indent="-342900">
              <a:buFont typeface="Arial" panose="020B0604020202020204" pitchFamily="34" charset="0"/>
              <a:buChar char="•"/>
            </a:pPr>
            <a:r>
              <a:rPr lang="en-US" sz="2000" dirty="0"/>
              <a:t>Or delete the undesired one.</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19</a:t>
            </a:fld>
            <a:endParaRPr lang="en-US" dirty="0"/>
          </a:p>
        </p:txBody>
      </p:sp>
      <p:pic>
        <p:nvPicPr>
          <p:cNvPr id="5" name="Picture 4">
            <a:extLst>
              <a:ext uri="{FF2B5EF4-FFF2-40B4-BE49-F238E27FC236}">
                <a16:creationId xmlns:a16="http://schemas.microsoft.com/office/drawing/2014/main" id="{4D8BCC28-3121-4B6C-B5FB-1CCB43A73D79}"/>
              </a:ext>
            </a:extLst>
          </p:cNvPr>
          <p:cNvPicPr>
            <a:picLocks noChangeAspect="1"/>
          </p:cNvPicPr>
          <p:nvPr/>
        </p:nvPicPr>
        <p:blipFill>
          <a:blip r:embed="rId3"/>
          <a:stretch>
            <a:fillRect/>
          </a:stretch>
        </p:blipFill>
        <p:spPr>
          <a:xfrm>
            <a:off x="5306291" y="2230583"/>
            <a:ext cx="6774873" cy="2806992"/>
          </a:xfrm>
          <a:prstGeom prst="rect">
            <a:avLst/>
          </a:prstGeom>
        </p:spPr>
      </p:pic>
    </p:spTree>
    <p:extLst>
      <p:ext uri="{BB962C8B-B14F-4D97-AF65-F5344CB8AC3E}">
        <p14:creationId xmlns:p14="http://schemas.microsoft.com/office/powerpoint/2010/main" val="279962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E05-530A-4CBB-8591-D1E9F4C98388}"/>
              </a:ext>
            </a:extLst>
          </p:cNvPr>
          <p:cNvSpPr>
            <a:spLocks noGrp="1"/>
          </p:cNvSpPr>
          <p:nvPr>
            <p:ph type="title"/>
          </p:nvPr>
        </p:nvSpPr>
        <p:spPr/>
        <p:txBody>
          <a:bodyPr/>
          <a:lstStyle/>
          <a:p>
            <a:r>
              <a:rPr lang="en-US" dirty="0"/>
              <a:t>Introduction To A-Network</a:t>
            </a:r>
          </a:p>
        </p:txBody>
      </p:sp>
      <p:sp>
        <p:nvSpPr>
          <p:cNvPr id="3" name="Content Placeholder 2">
            <a:extLst>
              <a:ext uri="{FF2B5EF4-FFF2-40B4-BE49-F238E27FC236}">
                <a16:creationId xmlns:a16="http://schemas.microsoft.com/office/drawing/2014/main" id="{3729B723-AC1F-4B24-B315-1E37357A4C65}"/>
              </a:ext>
            </a:extLst>
          </p:cNvPr>
          <p:cNvSpPr>
            <a:spLocks noGrp="1"/>
          </p:cNvSpPr>
          <p:nvPr>
            <p:ph idx="1"/>
          </p:nvPr>
        </p:nvSpPr>
        <p:spPr/>
        <p:txBody>
          <a:bodyPr>
            <a:normAutofit/>
          </a:bodyPr>
          <a:lstStyle/>
          <a:p>
            <a:pPr algn="just"/>
            <a:r>
              <a:rPr lang="en-US" sz="2400" dirty="0"/>
              <a:t>A-Network is a formally socialized student affair that runs on a Php Server.</a:t>
            </a:r>
          </a:p>
          <a:p>
            <a:pPr algn="just"/>
            <a:r>
              <a:rPr lang="en-US" sz="2400" dirty="0"/>
              <a:t>Its main purpose is to improve the students’ life campus by mean of communication.</a:t>
            </a:r>
          </a:p>
          <a:p>
            <a:pPr algn="just"/>
            <a:r>
              <a:rPr lang="en-US" sz="2400" dirty="0"/>
              <a:t>It provides a media where students can connect to each other.</a:t>
            </a:r>
          </a:p>
          <a:p>
            <a:pPr algn="just"/>
            <a:r>
              <a:rPr lang="en-US" sz="2400" dirty="0"/>
              <a:t>Students shall share their experience, knowledge and feelings though the website.</a:t>
            </a:r>
          </a:p>
          <a:p>
            <a:pPr algn="just"/>
            <a:r>
              <a:rPr lang="en-US" sz="2400" dirty="0"/>
              <a:t>Students can make friends with others and improve their skills by learning as a group.</a:t>
            </a:r>
          </a:p>
          <a:p>
            <a:pPr marL="0" indent="0" algn="just">
              <a:buNone/>
            </a:pPr>
            <a:endParaRPr lang="en-US" sz="2400" dirty="0"/>
          </a:p>
          <a:p>
            <a:pPr algn="just"/>
            <a:endParaRPr lang="en-US" sz="2400" dirty="0"/>
          </a:p>
        </p:txBody>
      </p:sp>
      <p:sp>
        <p:nvSpPr>
          <p:cNvPr id="4" name="Slide Number Placeholder 3">
            <a:extLst>
              <a:ext uri="{FF2B5EF4-FFF2-40B4-BE49-F238E27FC236}">
                <a16:creationId xmlns:a16="http://schemas.microsoft.com/office/drawing/2014/main" id="{28F9BDA0-C5AF-41E3-B7F8-839DB6628DB0}"/>
              </a:ext>
            </a:extLst>
          </p:cNvPr>
          <p:cNvSpPr>
            <a:spLocks noGrp="1"/>
          </p:cNvSpPr>
          <p:nvPr>
            <p:ph type="sldNum" sz="quarter" idx="12"/>
          </p:nvPr>
        </p:nvSpPr>
        <p:spPr/>
        <p:txBody>
          <a:bodyPr/>
          <a:lstStyle/>
          <a:p>
            <a:fld id="{45C00377-489B-40EC-B059-26BDDD2E89B9}" type="slidenum">
              <a:rPr lang="en-US" smtClean="0"/>
              <a:pPr/>
              <a:t>2</a:t>
            </a:fld>
            <a:endParaRPr lang="en-US" dirty="0"/>
          </a:p>
        </p:txBody>
      </p:sp>
    </p:spTree>
    <p:extLst>
      <p:ext uri="{BB962C8B-B14F-4D97-AF65-F5344CB8AC3E}">
        <p14:creationId xmlns:p14="http://schemas.microsoft.com/office/powerpoint/2010/main" val="2852830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29491"/>
            <a:ext cx="3932237" cy="1600200"/>
          </a:xfrm>
        </p:spPr>
        <p:txBody>
          <a:bodyPr/>
          <a:lstStyle/>
          <a:p>
            <a:r>
              <a:rPr lang="en-US" dirty="0"/>
              <a:t> group section</a:t>
            </a:r>
          </a:p>
        </p:txBody>
      </p:sp>
      <p:sp>
        <p:nvSpPr>
          <p:cNvPr id="8" name="Text Placeholder 7"/>
          <p:cNvSpPr>
            <a:spLocks noGrp="1"/>
          </p:cNvSpPr>
          <p:nvPr>
            <p:ph type="body" sz="half" idx="2"/>
          </p:nvPr>
        </p:nvSpPr>
        <p:spPr>
          <a:xfrm>
            <a:off x="7639722" y="2362707"/>
            <a:ext cx="3932237" cy="3660626"/>
          </a:xfrm>
        </p:spPr>
        <p:txBody>
          <a:bodyPr>
            <a:normAutofit/>
          </a:bodyPr>
          <a:lstStyle/>
          <a:p>
            <a:pPr>
              <a:lnSpc>
                <a:spcPct val="120000"/>
              </a:lnSpc>
            </a:pPr>
            <a:r>
              <a:rPr lang="en-US" sz="2000" dirty="0"/>
              <a:t>In this section, the admin shall manage all groups.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20</a:t>
            </a:fld>
            <a:endParaRPr lang="en-US" dirty="0"/>
          </a:p>
        </p:txBody>
      </p:sp>
      <p:pic>
        <p:nvPicPr>
          <p:cNvPr id="11" name="Picture 10">
            <a:extLst>
              <a:ext uri="{FF2B5EF4-FFF2-40B4-BE49-F238E27FC236}">
                <a16:creationId xmlns:a16="http://schemas.microsoft.com/office/drawing/2014/main" id="{CF2E08EA-A11C-43D7-96C2-5E1767C857E5}"/>
              </a:ext>
            </a:extLst>
          </p:cNvPr>
          <p:cNvPicPr>
            <a:picLocks noChangeAspect="1"/>
          </p:cNvPicPr>
          <p:nvPr/>
        </p:nvPicPr>
        <p:blipFill rotWithShape="1">
          <a:blip r:embed="rId3"/>
          <a:srcRect t="21601" r="2614"/>
          <a:stretch/>
        </p:blipFill>
        <p:spPr>
          <a:xfrm>
            <a:off x="498765" y="1454727"/>
            <a:ext cx="6567054" cy="3660626"/>
          </a:xfrm>
          <a:prstGeom prst="rect">
            <a:avLst/>
          </a:prstGeom>
        </p:spPr>
      </p:pic>
    </p:spTree>
    <p:extLst>
      <p:ext uri="{BB962C8B-B14F-4D97-AF65-F5344CB8AC3E}">
        <p14:creationId xmlns:p14="http://schemas.microsoft.com/office/powerpoint/2010/main" val="357341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rmAutofit/>
          </a:bodyPr>
          <a:lstStyle/>
          <a:p>
            <a:r>
              <a:rPr lang="en-US" dirty="0"/>
              <a:t>Admin section</a:t>
            </a:r>
          </a:p>
        </p:txBody>
      </p:sp>
      <p:sp>
        <p:nvSpPr>
          <p:cNvPr id="8" name="Text Placeholder 7"/>
          <p:cNvSpPr>
            <a:spLocks noGrp="1"/>
          </p:cNvSpPr>
          <p:nvPr>
            <p:ph type="body" sz="half" idx="2"/>
          </p:nvPr>
        </p:nvSpPr>
        <p:spPr>
          <a:xfrm>
            <a:off x="608639" y="2406770"/>
            <a:ext cx="3932237" cy="3660626"/>
          </a:xfrm>
        </p:spPr>
        <p:txBody>
          <a:bodyPr>
            <a:normAutofit/>
          </a:bodyPr>
          <a:lstStyle/>
          <a:p>
            <a:r>
              <a:rPr lang="en-US" sz="2000" dirty="0"/>
              <a:t>In admin section, the existing admin can add more new administrators.</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21</a:t>
            </a:fld>
            <a:endParaRPr lang="en-US" dirty="0"/>
          </a:p>
        </p:txBody>
      </p:sp>
      <p:pic>
        <p:nvPicPr>
          <p:cNvPr id="7" name="Picture 6">
            <a:extLst>
              <a:ext uri="{FF2B5EF4-FFF2-40B4-BE49-F238E27FC236}">
                <a16:creationId xmlns:a16="http://schemas.microsoft.com/office/drawing/2014/main" id="{2A8FA7E6-4849-430B-95B2-F363D582061D}"/>
              </a:ext>
            </a:extLst>
          </p:cNvPr>
          <p:cNvPicPr>
            <a:picLocks noChangeAspect="1"/>
          </p:cNvPicPr>
          <p:nvPr/>
        </p:nvPicPr>
        <p:blipFill rotWithShape="1">
          <a:blip r:embed="rId3"/>
          <a:srcRect l="783" t="22839" r="2981" b="14908"/>
          <a:stretch/>
        </p:blipFill>
        <p:spPr>
          <a:xfrm>
            <a:off x="5418088" y="1377538"/>
            <a:ext cx="6165273" cy="2663259"/>
          </a:xfrm>
          <a:prstGeom prst="rect">
            <a:avLst/>
          </a:prstGeom>
        </p:spPr>
      </p:pic>
    </p:spTree>
    <p:extLst>
      <p:ext uri="{BB962C8B-B14F-4D97-AF65-F5344CB8AC3E}">
        <p14:creationId xmlns:p14="http://schemas.microsoft.com/office/powerpoint/2010/main" val="113182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2BF8E9B-C569-4B93-8475-891CE90C987A}"/>
              </a:ext>
            </a:extLst>
          </p:cNvPr>
          <p:cNvPicPr>
            <a:picLocks noGrp="1" noChangeAspect="1"/>
          </p:cNvPicPr>
          <p:nvPr>
            <p:ph type="pic" sz="quarter" idx="13"/>
          </p:nvPr>
        </p:nvPicPr>
        <p:blipFill>
          <a:blip r:embed="rId3"/>
          <a:srcRect t="190" b="190"/>
          <a:stretch>
            <a:fillRect/>
          </a:stretch>
        </p:blipFill>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3">
              <a:lumMod val="7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7564582" y="2647012"/>
            <a:ext cx="4103678" cy="1872028"/>
          </a:xfrm>
        </p:spPr>
        <p:txBody>
          <a:bodyPr/>
          <a:lstStyle/>
          <a:p>
            <a:r>
              <a:rPr lang="en-US" dirty="0"/>
              <a:t>Future Plan</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7564582" y="4519040"/>
            <a:ext cx="3761509" cy="134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7564580" y="4546028"/>
            <a:ext cx="4103679" cy="1500187"/>
          </a:xfrm>
        </p:spPr>
        <p:txBody>
          <a:bodyPr>
            <a:normAutofit/>
          </a:bodyPr>
          <a:lstStyle/>
          <a:p>
            <a:pPr algn="ctr"/>
            <a:r>
              <a:rPr lang="en-US" dirty="0"/>
              <a:t>We will we do</a:t>
            </a:r>
          </a:p>
        </p:txBody>
      </p: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22</a:t>
            </a:fld>
            <a:endParaRPr lang="en-US" dirty="0"/>
          </a:p>
        </p:txBody>
      </p:sp>
    </p:spTree>
    <p:extLst>
      <p:ext uri="{BB962C8B-B14F-4D97-AF65-F5344CB8AC3E}">
        <p14:creationId xmlns:p14="http://schemas.microsoft.com/office/powerpoint/2010/main" val="133817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572828"/>
            <a:ext cx="10515600" cy="637198"/>
          </a:xfrm>
        </p:spPr>
        <p:txBody>
          <a:bodyPr>
            <a:normAutofit/>
          </a:bodyPr>
          <a:lstStyle/>
          <a:p>
            <a:r>
              <a:rPr lang="en-US" dirty="0"/>
              <a:t>The Future Plan</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10000"/>
          </a:bodyPr>
          <a:lstStyle/>
          <a:p>
            <a:r>
              <a:rPr lang="en-US" dirty="0"/>
              <a:t>1. Buy a Domain ( For UCSM)</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0" indent="0" algn="just">
              <a:lnSpc>
                <a:spcPct val="150000"/>
              </a:lnSpc>
              <a:buNone/>
            </a:pPr>
            <a:r>
              <a:rPr lang="en-US" sz="2000" dirty="0"/>
              <a:t>After we have finished the project, we would like to hire an online server to host the website, negotiate with the Student Union in UCSM for both administration and budget, and allow every student in UCSM to use it. After that, we would like to collect feedback from the users, and would improve the website.</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en-US" dirty="0"/>
              <a:t>2. Make the improvements</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marL="0" indent="0" algn="just">
              <a:lnSpc>
                <a:spcPct val="150000"/>
              </a:lnSpc>
              <a:buNone/>
            </a:pPr>
            <a:r>
              <a:rPr lang="en-US" sz="2000" dirty="0"/>
              <a:t>As the website is developed by only four people, weakness may still be found within the website. So, to be able to applied on the real world environment, we would like to invite more students to help us develop a better web communication between students and the next improvement may be a network for all universities in Myanmar.</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23</a:t>
            </a:fld>
            <a:endParaRPr lang="en-US" dirty="0">
              <a:solidFill>
                <a:schemeClr val="tx1"/>
              </a:solidFill>
            </a:endParaRPr>
          </a:p>
        </p:txBody>
      </p:sp>
    </p:spTree>
    <p:extLst>
      <p:ext uri="{BB962C8B-B14F-4D97-AF65-F5344CB8AC3E}">
        <p14:creationId xmlns:p14="http://schemas.microsoft.com/office/powerpoint/2010/main" val="161926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BAB49E-B073-4707-AAA9-7B18656B21D2}"/>
              </a:ext>
            </a:extLst>
          </p:cNvPr>
          <p:cNvPicPr>
            <a:picLocks noChangeAspect="1"/>
          </p:cNvPicPr>
          <p:nvPr/>
        </p:nvPicPr>
        <p:blipFill>
          <a:blip r:embed="rId2"/>
          <a:stretch>
            <a:fillRect/>
          </a:stretch>
        </p:blipFill>
        <p:spPr>
          <a:xfrm>
            <a:off x="2244436" y="1107968"/>
            <a:ext cx="10113818" cy="46420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80918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Implementation</a:t>
            </a:r>
            <a:br>
              <a:rPr lang="en-US" dirty="0"/>
            </a:br>
            <a:r>
              <a:rPr lang="en-US" dirty="0"/>
              <a:t>Tools</a:t>
            </a:r>
          </a:p>
        </p:txBody>
      </p:sp>
      <p:sp>
        <p:nvSpPr>
          <p:cNvPr id="8" name="Text Placeholder 7"/>
          <p:cNvSpPr>
            <a:spLocks noGrp="1"/>
          </p:cNvSpPr>
          <p:nvPr>
            <p:ph type="body" sz="half" idx="2"/>
          </p:nvPr>
        </p:nvSpPr>
        <p:spPr/>
        <p:txBody>
          <a:bodyPr>
            <a:normAutofit/>
          </a:bodyPr>
          <a:lstStyle/>
          <a:p>
            <a:r>
              <a:rPr lang="en-US" sz="2000" dirty="0"/>
              <a:t>A-network is implemented using:</a:t>
            </a:r>
          </a:p>
          <a:p>
            <a:pPr marL="342900" indent="-342900">
              <a:buFont typeface="Arial" panose="020B0604020202020204" pitchFamily="34" charset="0"/>
              <a:buChar char="•"/>
            </a:pPr>
            <a:r>
              <a:rPr lang="en-US" sz="2000" dirty="0"/>
              <a:t>Html</a:t>
            </a:r>
          </a:p>
          <a:p>
            <a:pPr marL="342900" indent="-342900">
              <a:buFont typeface="Arial" panose="020B0604020202020204" pitchFamily="34" charset="0"/>
              <a:buChar char="•"/>
            </a:pPr>
            <a:r>
              <a:rPr lang="en-US" sz="2000" dirty="0" err="1"/>
              <a:t>Css</a:t>
            </a:r>
            <a:r>
              <a:rPr lang="en-US" sz="2000" dirty="0"/>
              <a:t> (Bootstrap)</a:t>
            </a:r>
          </a:p>
          <a:p>
            <a:pPr marL="342900" indent="-342900">
              <a:buFont typeface="Arial" panose="020B0604020202020204" pitchFamily="34" charset="0"/>
              <a:buChar char="•"/>
            </a:pPr>
            <a:r>
              <a:rPr lang="en-US" sz="2000" dirty="0"/>
              <a:t>JavaScript (</a:t>
            </a:r>
            <a:r>
              <a:rPr lang="en-US" sz="2000" dirty="0" err="1"/>
              <a:t>JQuery</a:t>
            </a:r>
            <a:r>
              <a:rPr lang="en-US" sz="2000" dirty="0"/>
              <a:t>)</a:t>
            </a:r>
          </a:p>
          <a:p>
            <a:pPr marL="342900" indent="-342900">
              <a:buFont typeface="Arial" panose="020B0604020202020204" pitchFamily="34" charset="0"/>
              <a:buChar char="•"/>
            </a:pPr>
            <a:r>
              <a:rPr lang="en-US" sz="2000" dirty="0"/>
              <a:t>Php (Laravel)</a:t>
            </a:r>
          </a:p>
          <a:p>
            <a:pPr marL="342900" indent="-342900">
              <a:buFont typeface="Arial" panose="020B0604020202020204" pitchFamily="34" charset="0"/>
              <a:buChar char="•"/>
            </a:pPr>
            <a:r>
              <a:rPr lang="en-US" sz="2000"/>
              <a:t>SQL</a:t>
            </a:r>
            <a:endParaRPr lang="en-US" sz="2000"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6" name="Picture 5">
            <a:extLst>
              <a:ext uri="{FF2B5EF4-FFF2-40B4-BE49-F238E27FC236}">
                <a16:creationId xmlns:a16="http://schemas.microsoft.com/office/drawing/2014/main" id="{BDF76145-FEBD-41CF-99C1-3E7E0423D03B}"/>
              </a:ext>
            </a:extLst>
          </p:cNvPr>
          <p:cNvPicPr>
            <a:picLocks noChangeAspect="1"/>
          </p:cNvPicPr>
          <p:nvPr/>
        </p:nvPicPr>
        <p:blipFill>
          <a:blip r:embed="rId3"/>
          <a:stretch>
            <a:fillRect/>
          </a:stretch>
        </p:blipFill>
        <p:spPr>
          <a:xfrm>
            <a:off x="618884" y="1502106"/>
            <a:ext cx="6077432" cy="3853788"/>
          </a:xfrm>
          <a:prstGeom prst="rect">
            <a:avLst/>
          </a:prstGeom>
        </p:spPr>
      </p:pic>
      <p:sp>
        <p:nvSpPr>
          <p:cNvPr id="7" name="TextBox 6">
            <a:extLst>
              <a:ext uri="{FF2B5EF4-FFF2-40B4-BE49-F238E27FC236}">
                <a16:creationId xmlns:a16="http://schemas.microsoft.com/office/drawing/2014/main" id="{F26DED27-68B0-4BA6-9BC7-D01E5EF884E0}"/>
              </a:ext>
            </a:extLst>
          </p:cNvPr>
          <p:cNvSpPr txBox="1"/>
          <p:nvPr/>
        </p:nvSpPr>
        <p:spPr>
          <a:xfrm>
            <a:off x="323120" y="6356350"/>
            <a:ext cx="7398327" cy="338554"/>
          </a:xfrm>
          <a:prstGeom prst="rect">
            <a:avLst/>
          </a:prstGeom>
          <a:noFill/>
        </p:spPr>
        <p:txBody>
          <a:bodyPr wrap="square" rtlCol="0">
            <a:spAutoFit/>
          </a:bodyPr>
          <a:lstStyle/>
          <a:p>
            <a:r>
              <a:rPr lang="en-US" sz="1600" dirty="0"/>
              <a:t>Source: http://digiguyzz.com/technology/programming-languages-developers/</a:t>
            </a:r>
          </a:p>
        </p:txBody>
      </p:sp>
    </p:spTree>
    <p:extLst>
      <p:ext uri="{BB962C8B-B14F-4D97-AF65-F5344CB8AC3E}">
        <p14:creationId xmlns:p14="http://schemas.microsoft.com/office/powerpoint/2010/main" val="238846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stretch>
            <a:fillRect/>
          </a:stretch>
        </p:blipFill>
        <p:spPr>
          <a:xfrm>
            <a:off x="0" y="695355"/>
            <a:ext cx="12192000" cy="5450083"/>
          </a:xfrm>
        </p:spPr>
      </p:pic>
      <p:sp>
        <p:nvSpPr>
          <p:cNvPr id="13" name="Freeform: Shape 12" descr="Mountain landscape">
            <a:extLst>
              <a:ext uri="{FF2B5EF4-FFF2-40B4-BE49-F238E27FC236}">
                <a16:creationId xmlns:a16="http://schemas.microsoft.com/office/drawing/2014/main" id="{C6C7DB9E-AAE0-492D-9636-97F97F7754BC}"/>
              </a:ext>
            </a:extLst>
          </p:cNvPr>
          <p:cNvSpPr/>
          <p:nvPr/>
        </p:nvSpPr>
        <p:spPr>
          <a:xfrm>
            <a:off x="0" y="695355"/>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accent3">
              <a:lumMod val="7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4667003" y="2647012"/>
            <a:ext cx="7001257" cy="1872028"/>
          </a:xfrm>
        </p:spPr>
        <p:txBody>
          <a:bodyPr/>
          <a:lstStyle/>
          <a:p>
            <a:r>
              <a:rPr lang="en-US" dirty="0"/>
              <a:t>A Tour of A-Network</a:t>
            </a: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flipV="1">
            <a:off x="4963886" y="4498257"/>
            <a:ext cx="6389914" cy="477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idx="1"/>
          </p:nvPr>
        </p:nvSpPr>
        <p:spPr>
          <a:xfrm>
            <a:off x="4546600" y="4546028"/>
            <a:ext cx="7121659" cy="1500187"/>
          </a:xfrm>
        </p:spPr>
        <p:txBody>
          <a:bodyPr>
            <a:normAutofit/>
          </a:bodyPr>
          <a:lstStyle/>
          <a:p>
            <a:pPr algn="ctr"/>
            <a:r>
              <a:rPr lang="en-US" dirty="0"/>
              <a:t>Visit and Feel it</a:t>
            </a:r>
          </a:p>
        </p:txBody>
      </p: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4</a:t>
            </a:fld>
            <a:endParaRPr lang="en-US" dirty="0"/>
          </a:p>
        </p:txBody>
      </p:sp>
    </p:spTree>
    <p:extLst>
      <p:ext uri="{BB962C8B-B14F-4D97-AF65-F5344CB8AC3E}">
        <p14:creationId xmlns:p14="http://schemas.microsoft.com/office/powerpoint/2010/main" val="219996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rmAutofit/>
          </a:bodyPr>
          <a:lstStyle/>
          <a:p>
            <a:r>
              <a:rPr lang="en-US" dirty="0"/>
              <a:t>Homepage</a:t>
            </a:r>
          </a:p>
        </p:txBody>
      </p:sp>
      <p:sp>
        <p:nvSpPr>
          <p:cNvPr id="8" name="Text Placeholder 7"/>
          <p:cNvSpPr>
            <a:spLocks noGrp="1"/>
          </p:cNvSpPr>
          <p:nvPr>
            <p:ph type="body" sz="half" idx="2"/>
          </p:nvPr>
        </p:nvSpPr>
        <p:spPr>
          <a:xfrm>
            <a:off x="608639" y="2406770"/>
            <a:ext cx="3932237" cy="3660626"/>
          </a:xfrm>
        </p:spPr>
        <p:txBody>
          <a:bodyPr>
            <a:normAutofit/>
          </a:bodyPr>
          <a:lstStyle/>
          <a:p>
            <a:pPr>
              <a:lnSpc>
                <a:spcPct val="150000"/>
              </a:lnSpc>
            </a:pPr>
            <a:r>
              <a:rPr lang="en-US" sz="2000" dirty="0"/>
              <a:t>As mentioned in Application Form, Home page has 3 sections:</a:t>
            </a:r>
          </a:p>
          <a:p>
            <a:pPr marL="457200" indent="-457200">
              <a:buFont typeface="+mj-lt"/>
              <a:buAutoNum type="arabicPeriod"/>
            </a:pPr>
            <a:r>
              <a:rPr lang="en-US" sz="2000" dirty="0"/>
              <a:t>Events</a:t>
            </a:r>
          </a:p>
          <a:p>
            <a:pPr marL="457200" indent="-457200">
              <a:buFont typeface="+mj-lt"/>
              <a:buAutoNum type="arabicPeriod"/>
            </a:pPr>
            <a:r>
              <a:rPr lang="en-US" sz="2000" dirty="0"/>
              <a:t>Learning Group</a:t>
            </a:r>
          </a:p>
          <a:p>
            <a:pPr marL="457200" indent="-457200">
              <a:buFont typeface="+mj-lt"/>
              <a:buAutoNum type="arabicPeriod"/>
            </a:pPr>
            <a:r>
              <a:rPr lang="en-US" sz="2000" dirty="0"/>
              <a:t>Magazine</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5</a:t>
            </a:fld>
            <a:endParaRPr lang="en-US" dirty="0"/>
          </a:p>
        </p:txBody>
      </p:sp>
      <p:pic>
        <p:nvPicPr>
          <p:cNvPr id="9" name="Picture 8">
            <a:extLst>
              <a:ext uri="{FF2B5EF4-FFF2-40B4-BE49-F238E27FC236}">
                <a16:creationId xmlns:a16="http://schemas.microsoft.com/office/drawing/2014/main" id="{6C36C6A0-E921-4619-B3D0-8FA314DD676F}"/>
              </a:ext>
            </a:extLst>
          </p:cNvPr>
          <p:cNvPicPr>
            <a:picLocks noChangeAspect="1"/>
          </p:cNvPicPr>
          <p:nvPr/>
        </p:nvPicPr>
        <p:blipFill rotWithShape="1">
          <a:blip r:embed="rId3"/>
          <a:srcRect l="47273"/>
          <a:stretch/>
        </p:blipFill>
        <p:spPr>
          <a:xfrm>
            <a:off x="5181600" y="560468"/>
            <a:ext cx="6428509" cy="5506928"/>
          </a:xfrm>
          <a:prstGeom prst="rect">
            <a:avLst/>
          </a:prstGeom>
        </p:spPr>
      </p:pic>
    </p:spTree>
    <p:extLst>
      <p:ext uri="{BB962C8B-B14F-4D97-AF65-F5344CB8AC3E}">
        <p14:creationId xmlns:p14="http://schemas.microsoft.com/office/powerpoint/2010/main" val="267539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Events</a:t>
            </a:r>
          </a:p>
        </p:txBody>
      </p:sp>
      <p:sp>
        <p:nvSpPr>
          <p:cNvPr id="8" name="Text Placeholder 7"/>
          <p:cNvSpPr>
            <a:spLocks noGrp="1"/>
          </p:cNvSpPr>
          <p:nvPr>
            <p:ph type="body" sz="half" idx="2"/>
          </p:nvPr>
        </p:nvSpPr>
        <p:spPr/>
        <p:txBody>
          <a:bodyPr>
            <a:normAutofit/>
          </a:bodyPr>
          <a:lstStyle/>
          <a:p>
            <a:pPr>
              <a:lnSpc>
                <a:spcPct val="120000"/>
              </a:lnSpc>
            </a:pPr>
            <a:r>
              <a:rPr lang="en-US" sz="2000" dirty="0"/>
              <a:t>In these section, not only members but also visitors will be able to know both the upcoming activities and finished activities in the University.</a:t>
            </a:r>
          </a:p>
          <a:p>
            <a:pPr>
              <a:lnSpc>
                <a:spcPct val="120000"/>
              </a:lnSpc>
            </a:pPr>
            <a:r>
              <a:rPr lang="en-US" sz="2000" dirty="0"/>
              <a:t>(We hope this feature may obtain students’ great interest and motivates them to visit the site frequently to view updated news)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6</a:t>
            </a:fld>
            <a:endParaRPr lang="en-US" dirty="0"/>
          </a:p>
        </p:txBody>
      </p:sp>
      <p:pic>
        <p:nvPicPr>
          <p:cNvPr id="6" name="Picture 5">
            <a:extLst>
              <a:ext uri="{FF2B5EF4-FFF2-40B4-BE49-F238E27FC236}">
                <a16:creationId xmlns:a16="http://schemas.microsoft.com/office/drawing/2014/main" id="{3A070B33-C670-4226-97A2-85E9BAFBEFC0}"/>
              </a:ext>
            </a:extLst>
          </p:cNvPr>
          <p:cNvPicPr>
            <a:picLocks noChangeAspect="1"/>
          </p:cNvPicPr>
          <p:nvPr/>
        </p:nvPicPr>
        <p:blipFill rotWithShape="1">
          <a:blip r:embed="rId3"/>
          <a:srcRect b="3743"/>
          <a:stretch/>
        </p:blipFill>
        <p:spPr>
          <a:xfrm>
            <a:off x="731261" y="2064327"/>
            <a:ext cx="6138427" cy="2493817"/>
          </a:xfrm>
          <a:prstGeom prst="rect">
            <a:avLst/>
          </a:prstGeom>
        </p:spPr>
      </p:pic>
    </p:spTree>
    <p:extLst>
      <p:ext uri="{BB962C8B-B14F-4D97-AF65-F5344CB8AC3E}">
        <p14:creationId xmlns:p14="http://schemas.microsoft.com/office/powerpoint/2010/main" val="265218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rmAutofit/>
          </a:bodyPr>
          <a:lstStyle/>
          <a:p>
            <a:r>
              <a:rPr lang="en-US" dirty="0"/>
              <a:t>Learning Groups</a:t>
            </a:r>
          </a:p>
        </p:txBody>
      </p:sp>
      <p:sp>
        <p:nvSpPr>
          <p:cNvPr id="8" name="Text Placeholder 7"/>
          <p:cNvSpPr>
            <a:spLocks noGrp="1"/>
          </p:cNvSpPr>
          <p:nvPr>
            <p:ph type="body" sz="half" idx="2"/>
          </p:nvPr>
        </p:nvSpPr>
        <p:spPr>
          <a:xfrm>
            <a:off x="608639" y="2406770"/>
            <a:ext cx="3932237" cy="3660626"/>
          </a:xfrm>
        </p:spPr>
        <p:txBody>
          <a:bodyPr>
            <a:normAutofit/>
          </a:bodyPr>
          <a:lstStyle/>
          <a:p>
            <a:r>
              <a:rPr lang="en-US" sz="2000" dirty="0"/>
              <a:t>This section is for students to able to find friends with his studies for both academic and  for extracurricular activities.</a:t>
            </a:r>
          </a:p>
          <a:p>
            <a:r>
              <a:rPr lang="en-US" sz="2000" dirty="0"/>
              <a:t>(Only members can create new learning groups and join the existing group. The learning groups will become active only when it has at least five members. Until that, no features provided can be used.)</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7</a:t>
            </a:fld>
            <a:endParaRPr lang="en-US" dirty="0"/>
          </a:p>
        </p:txBody>
      </p:sp>
      <p:pic>
        <p:nvPicPr>
          <p:cNvPr id="3" name="Picture 2">
            <a:extLst>
              <a:ext uri="{FF2B5EF4-FFF2-40B4-BE49-F238E27FC236}">
                <a16:creationId xmlns:a16="http://schemas.microsoft.com/office/drawing/2014/main" id="{191CFF51-5021-4791-B827-FD423C25EF6B}"/>
              </a:ext>
            </a:extLst>
          </p:cNvPr>
          <p:cNvPicPr>
            <a:picLocks noChangeAspect="1"/>
          </p:cNvPicPr>
          <p:nvPr/>
        </p:nvPicPr>
        <p:blipFill rotWithShape="1">
          <a:blip r:embed="rId3"/>
          <a:srcRect l="2662" t="30437" r="3494" b="1125"/>
          <a:stretch/>
        </p:blipFill>
        <p:spPr>
          <a:xfrm>
            <a:off x="5218699" y="2057401"/>
            <a:ext cx="6258396" cy="2528454"/>
          </a:xfrm>
          <a:prstGeom prst="rect">
            <a:avLst/>
          </a:prstGeom>
        </p:spPr>
      </p:pic>
    </p:spTree>
    <p:extLst>
      <p:ext uri="{BB962C8B-B14F-4D97-AF65-F5344CB8AC3E}">
        <p14:creationId xmlns:p14="http://schemas.microsoft.com/office/powerpoint/2010/main" val="79208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1123" y="457200"/>
            <a:ext cx="3932237" cy="1600200"/>
          </a:xfrm>
        </p:spPr>
        <p:txBody>
          <a:bodyPr/>
          <a:lstStyle/>
          <a:p>
            <a:r>
              <a:rPr lang="en-US" dirty="0"/>
              <a:t>Learning Groups</a:t>
            </a:r>
          </a:p>
        </p:txBody>
      </p:sp>
      <p:sp>
        <p:nvSpPr>
          <p:cNvPr id="8" name="Text Placeholder 7"/>
          <p:cNvSpPr>
            <a:spLocks noGrp="1"/>
          </p:cNvSpPr>
          <p:nvPr>
            <p:ph type="body" sz="half" idx="2"/>
          </p:nvPr>
        </p:nvSpPr>
        <p:spPr/>
        <p:txBody>
          <a:bodyPr>
            <a:normAutofit/>
          </a:bodyPr>
          <a:lstStyle/>
          <a:p>
            <a:pPr>
              <a:lnSpc>
                <a:spcPct val="150000"/>
              </a:lnSpc>
            </a:pPr>
            <a:r>
              <a:rPr lang="en-US" sz="2000" dirty="0"/>
              <a:t>There are three sections in each learning group.</a:t>
            </a:r>
          </a:p>
          <a:p>
            <a:pPr marL="457200" indent="-457200">
              <a:buFont typeface="+mj-lt"/>
              <a:buAutoNum type="arabicPeriod"/>
            </a:pPr>
            <a:r>
              <a:rPr lang="en-US" sz="2000" dirty="0"/>
              <a:t>File Sharing</a:t>
            </a:r>
          </a:p>
          <a:p>
            <a:pPr marL="457200" indent="-457200">
              <a:buFont typeface="+mj-lt"/>
              <a:buAutoNum type="arabicPeriod"/>
            </a:pPr>
            <a:r>
              <a:rPr lang="en-US" sz="2000" dirty="0"/>
              <a:t>Discussion Room</a:t>
            </a:r>
          </a:p>
          <a:p>
            <a:pPr marL="457200" indent="-457200">
              <a:buFont typeface="+mj-lt"/>
              <a:buAutoNum type="arabicPeriod"/>
            </a:pPr>
            <a:r>
              <a:rPr lang="en-US" sz="2000" dirty="0"/>
              <a:t>Ask For Help!(including forum)</a:t>
            </a:r>
          </a:p>
          <a:p>
            <a:pPr marL="457200" indent="-457200">
              <a:buFont typeface="+mj-lt"/>
              <a:buAutoNum type="arabicPeriod"/>
            </a:pPr>
            <a:endParaRPr lang="en-US" sz="2000"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8</a:t>
            </a:fld>
            <a:endParaRPr lang="en-US" dirty="0"/>
          </a:p>
        </p:txBody>
      </p:sp>
      <p:pic>
        <p:nvPicPr>
          <p:cNvPr id="9" name="Picture 8">
            <a:extLst>
              <a:ext uri="{FF2B5EF4-FFF2-40B4-BE49-F238E27FC236}">
                <a16:creationId xmlns:a16="http://schemas.microsoft.com/office/drawing/2014/main" id="{5AFC5A78-944C-4DDB-94A9-F4A3F1DEF886}"/>
              </a:ext>
            </a:extLst>
          </p:cNvPr>
          <p:cNvPicPr>
            <a:picLocks noChangeAspect="1"/>
          </p:cNvPicPr>
          <p:nvPr/>
        </p:nvPicPr>
        <p:blipFill rotWithShape="1">
          <a:blip r:embed="rId3"/>
          <a:srcRect b="43466"/>
          <a:stretch/>
        </p:blipFill>
        <p:spPr>
          <a:xfrm>
            <a:off x="609600" y="2299880"/>
            <a:ext cx="6206836" cy="3228084"/>
          </a:xfrm>
          <a:prstGeom prst="rect">
            <a:avLst/>
          </a:prstGeom>
        </p:spPr>
      </p:pic>
    </p:spTree>
    <p:extLst>
      <p:ext uri="{BB962C8B-B14F-4D97-AF65-F5344CB8AC3E}">
        <p14:creationId xmlns:p14="http://schemas.microsoft.com/office/powerpoint/2010/main" val="78910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8639" y="1377538"/>
            <a:ext cx="3932237" cy="679862"/>
          </a:xfrm>
        </p:spPr>
        <p:txBody>
          <a:bodyPr>
            <a:noAutofit/>
          </a:bodyPr>
          <a:lstStyle/>
          <a:p>
            <a:r>
              <a:rPr lang="en-US" dirty="0"/>
              <a:t>Learning Groups</a:t>
            </a:r>
            <a:br>
              <a:rPr lang="en-US" dirty="0"/>
            </a:br>
            <a:r>
              <a:rPr lang="en-US" sz="3200" dirty="0"/>
              <a:t>(</a:t>
            </a:r>
            <a:r>
              <a:rPr lang="en-US" sz="3200" b="0" dirty="0"/>
              <a:t>File Sharing)</a:t>
            </a:r>
            <a:endParaRPr lang="en-US" b="0" dirty="0"/>
          </a:p>
        </p:txBody>
      </p:sp>
      <p:sp>
        <p:nvSpPr>
          <p:cNvPr id="8" name="Text Placeholder 7"/>
          <p:cNvSpPr>
            <a:spLocks noGrp="1"/>
          </p:cNvSpPr>
          <p:nvPr>
            <p:ph type="body" sz="half" idx="2"/>
          </p:nvPr>
        </p:nvSpPr>
        <p:spPr>
          <a:xfrm>
            <a:off x="608639" y="2406770"/>
            <a:ext cx="3932237" cy="3660626"/>
          </a:xfrm>
        </p:spPr>
        <p:txBody>
          <a:bodyPr>
            <a:normAutofit/>
          </a:bodyPr>
          <a:lstStyle/>
          <a:p>
            <a:pPr>
              <a:lnSpc>
                <a:spcPct val="150000"/>
              </a:lnSpc>
            </a:pPr>
            <a:r>
              <a:rPr lang="en-US" sz="2000" dirty="0"/>
              <a:t>In file sharing section, the group member will be able to upload and download these kinds of files:</a:t>
            </a:r>
          </a:p>
          <a:p>
            <a:pPr>
              <a:lnSpc>
                <a:spcPct val="150000"/>
              </a:lnSpc>
            </a:pPr>
            <a:endParaRPr lang="en-US" sz="20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9</a:t>
            </a:fld>
            <a:endParaRPr lang="en-US" dirty="0"/>
          </a:p>
        </p:txBody>
      </p:sp>
      <p:pic>
        <p:nvPicPr>
          <p:cNvPr id="3" name="Picture 2">
            <a:extLst>
              <a:ext uri="{FF2B5EF4-FFF2-40B4-BE49-F238E27FC236}">
                <a16:creationId xmlns:a16="http://schemas.microsoft.com/office/drawing/2014/main" id="{EFD56C07-07E1-4E7B-9391-D40CD2E2EE21}"/>
              </a:ext>
            </a:extLst>
          </p:cNvPr>
          <p:cNvPicPr>
            <a:picLocks noChangeAspect="1"/>
          </p:cNvPicPr>
          <p:nvPr/>
        </p:nvPicPr>
        <p:blipFill>
          <a:blip r:embed="rId3"/>
          <a:stretch>
            <a:fillRect/>
          </a:stretch>
        </p:blipFill>
        <p:spPr>
          <a:xfrm>
            <a:off x="5181600" y="457580"/>
            <a:ext cx="6401761" cy="2722828"/>
          </a:xfrm>
          <a:prstGeom prst="rect">
            <a:avLst/>
          </a:prstGeom>
        </p:spPr>
      </p:pic>
      <p:pic>
        <p:nvPicPr>
          <p:cNvPr id="6" name="Picture 5">
            <a:extLst>
              <a:ext uri="{FF2B5EF4-FFF2-40B4-BE49-F238E27FC236}">
                <a16:creationId xmlns:a16="http://schemas.microsoft.com/office/drawing/2014/main" id="{ADBDDA91-8B14-4E14-827C-5FAB1EE9C2A2}"/>
              </a:ext>
            </a:extLst>
          </p:cNvPr>
          <p:cNvPicPr>
            <a:picLocks noChangeAspect="1"/>
          </p:cNvPicPr>
          <p:nvPr/>
        </p:nvPicPr>
        <p:blipFill rotWithShape="1">
          <a:blip r:embed="rId4"/>
          <a:srcRect t="30167" r="1911" b="2558"/>
          <a:stretch/>
        </p:blipFill>
        <p:spPr>
          <a:xfrm>
            <a:off x="5180638" y="3194921"/>
            <a:ext cx="6401762" cy="3526554"/>
          </a:xfrm>
          <a:prstGeom prst="rect">
            <a:avLst/>
          </a:prstGeom>
        </p:spPr>
      </p:pic>
    </p:spTree>
    <p:extLst>
      <p:ext uri="{BB962C8B-B14F-4D97-AF65-F5344CB8AC3E}">
        <p14:creationId xmlns:p14="http://schemas.microsoft.com/office/powerpoint/2010/main" val="32641383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ter_Template_AS - v5.potx" id="{C015AB26-ADC1-4682-970F-344546D64786}" vid="{6C8412DC-6F53-4CDC-BBD3-B7ECD00541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TF33670525</Template>
  <TotalTime>0</TotalTime>
  <Words>990</Words>
  <Application>Microsoft Office PowerPoint</Application>
  <PresentationFormat>Widescreen</PresentationFormat>
  <Paragraphs>141</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Gill Sans</vt:lpstr>
      <vt:lpstr>Office Theme</vt:lpstr>
      <vt:lpstr>A-Network</vt:lpstr>
      <vt:lpstr>Introduction To A-Network</vt:lpstr>
      <vt:lpstr>Implementation Tools</vt:lpstr>
      <vt:lpstr>A Tour of A-Network</vt:lpstr>
      <vt:lpstr>Homepage</vt:lpstr>
      <vt:lpstr>Events</vt:lpstr>
      <vt:lpstr>Learning Groups</vt:lpstr>
      <vt:lpstr>Learning Groups</vt:lpstr>
      <vt:lpstr>Learning Groups (File Sharing)</vt:lpstr>
      <vt:lpstr>Learning Groups (Discussion room)</vt:lpstr>
      <vt:lpstr>Learning Groups (Ask for help!)</vt:lpstr>
      <vt:lpstr> group Admin</vt:lpstr>
      <vt:lpstr>Magazine</vt:lpstr>
      <vt:lpstr>Administration</vt:lpstr>
      <vt:lpstr>Assumption</vt:lpstr>
      <vt:lpstr>Admin panel</vt:lpstr>
      <vt:lpstr>student section</vt:lpstr>
      <vt:lpstr>Magazine section </vt:lpstr>
      <vt:lpstr>Event section</vt:lpstr>
      <vt:lpstr> group section</vt:lpstr>
      <vt:lpstr>Admin section</vt:lpstr>
      <vt:lpstr>Future Plan</vt:lpstr>
      <vt:lpstr>The Future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2019-01-10T00:21:17Z</dcterms:created>
  <dcterms:modified xsi:type="dcterms:W3CDTF">2019-01-10T14:13:12Z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2018-08-01T19:01:31.0731005Z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